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46FE64D-3ABF-45D2-8FD4-E7A4CA56D088}"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53387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46FE64D-3ABF-45D2-8FD4-E7A4CA56D088}"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2040681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46FE64D-3ABF-45D2-8FD4-E7A4CA56D088}"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330972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46FE64D-3ABF-45D2-8FD4-E7A4CA56D088}"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209458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6FE64D-3ABF-45D2-8FD4-E7A4CA56D088}" type="datetimeFigureOut">
              <a:rPr lang="en-US" smtClean="0"/>
              <a:t>5/6/2022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186345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46FE64D-3ABF-45D2-8FD4-E7A4CA56D088}"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107629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46FE64D-3ABF-45D2-8FD4-E7A4CA56D088}" type="datetimeFigureOut">
              <a:rPr lang="en-US" smtClean="0"/>
              <a:t>5/6/2022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308209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46FE64D-3ABF-45D2-8FD4-E7A4CA56D088}" type="datetimeFigureOut">
              <a:rPr lang="en-US" smtClean="0"/>
              <a:t>5/6/2022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255098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6FE64D-3ABF-45D2-8FD4-E7A4CA56D088}" type="datetimeFigureOut">
              <a:rPr lang="en-US" smtClean="0"/>
              <a:t>5/6/2022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409120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6FE64D-3ABF-45D2-8FD4-E7A4CA56D088}"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61583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6FE64D-3ABF-45D2-8FD4-E7A4CA56D088}" type="datetimeFigureOut">
              <a:rPr lang="en-US" smtClean="0"/>
              <a:t>5/6/2022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55A6381-8035-41B4-B3FF-D39E4F066399}" type="slidenum">
              <a:rPr lang="en-US" smtClean="0"/>
              <a:t>‹#›</a:t>
            </a:fld>
            <a:endParaRPr lang="en-US"/>
          </a:p>
        </p:txBody>
      </p:sp>
    </p:spTree>
    <p:extLst>
      <p:ext uri="{BB962C8B-B14F-4D97-AF65-F5344CB8AC3E}">
        <p14:creationId xmlns:p14="http://schemas.microsoft.com/office/powerpoint/2010/main" val="41765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E64D-3ABF-45D2-8FD4-E7A4CA56D088}" type="datetimeFigureOut">
              <a:rPr lang="en-US" smtClean="0"/>
              <a:t>5/6/2022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A6381-8035-41B4-B3FF-D39E4F066399}" type="slidenum">
              <a:rPr lang="en-US" smtClean="0"/>
              <a:t>‹#›</a:t>
            </a:fld>
            <a:endParaRPr lang="en-US"/>
          </a:p>
        </p:txBody>
      </p:sp>
    </p:spTree>
    <p:extLst>
      <p:ext uri="{BB962C8B-B14F-4D97-AF65-F5344CB8AC3E}">
        <p14:creationId xmlns:p14="http://schemas.microsoft.com/office/powerpoint/2010/main" val="3324047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0"/>
            <a:ext cx="7772400" cy="2016224"/>
          </a:xfrm>
        </p:spPr>
        <p:txBody>
          <a:bodyPr/>
          <a:lstStyle/>
          <a:p>
            <a:pPr rtl="1"/>
            <a:r>
              <a:rPr lang="ar-IQ" b="1" dirty="0" smtClean="0">
                <a:solidFill>
                  <a:srgbClr val="0070C0"/>
                </a:solidFill>
              </a:rPr>
              <a:t>الدرس العملي الثامن </a:t>
            </a:r>
            <a:r>
              <a:rPr lang="ar-IQ" b="1" dirty="0" smtClean="0">
                <a:solidFill>
                  <a:srgbClr val="0070C0"/>
                </a:solidFill>
              </a:rPr>
              <a:t/>
            </a:r>
            <a:br>
              <a:rPr lang="ar-IQ" b="1" dirty="0" smtClean="0">
                <a:solidFill>
                  <a:srgbClr val="0070C0"/>
                </a:solidFill>
              </a:rPr>
            </a:br>
            <a:r>
              <a:rPr lang="ar-IQ" b="1" dirty="0" smtClean="0">
                <a:solidFill>
                  <a:srgbClr val="0070C0"/>
                </a:solidFill>
              </a:rPr>
              <a:t>د. </a:t>
            </a:r>
            <a:r>
              <a:rPr lang="ar-IQ" b="1" dirty="0" err="1" smtClean="0">
                <a:solidFill>
                  <a:srgbClr val="0070C0"/>
                </a:solidFill>
              </a:rPr>
              <a:t>عبدالكاظم</a:t>
            </a:r>
            <a:r>
              <a:rPr lang="ar-IQ" b="1" dirty="0" smtClean="0">
                <a:solidFill>
                  <a:srgbClr val="0070C0"/>
                </a:solidFill>
              </a:rPr>
              <a:t> ناصر صالح</a:t>
            </a:r>
            <a:endParaRPr lang="en-US" b="1" dirty="0">
              <a:solidFill>
                <a:srgbClr val="0070C0"/>
              </a:solidFill>
            </a:endParaRPr>
          </a:p>
        </p:txBody>
      </p:sp>
      <p:sp>
        <p:nvSpPr>
          <p:cNvPr id="3" name="عنوان فرعي 2"/>
          <p:cNvSpPr>
            <a:spLocks noGrp="1"/>
          </p:cNvSpPr>
          <p:nvPr>
            <p:ph type="subTitle" idx="1"/>
          </p:nvPr>
        </p:nvSpPr>
        <p:spPr/>
        <p:txBody>
          <a:bodyPr>
            <a:normAutofit/>
          </a:bodyPr>
          <a:lstStyle/>
          <a:p>
            <a:pPr rtl="1"/>
            <a:r>
              <a:rPr lang="ar-IQ" sz="4400" dirty="0" smtClean="0">
                <a:solidFill>
                  <a:srgbClr val="FF0000"/>
                </a:solidFill>
              </a:rPr>
              <a:t>عنوان المحاضرة </a:t>
            </a:r>
          </a:p>
          <a:p>
            <a:pPr rtl="1"/>
            <a:r>
              <a:rPr lang="ar-IQ" sz="4400" dirty="0" smtClean="0">
                <a:solidFill>
                  <a:srgbClr val="FF0000"/>
                </a:solidFill>
              </a:rPr>
              <a:t>العمليات </a:t>
            </a:r>
            <a:r>
              <a:rPr lang="ar-IQ" sz="4400" dirty="0">
                <a:solidFill>
                  <a:srgbClr val="FF0000"/>
                </a:solidFill>
              </a:rPr>
              <a:t>الزراعة الخاصة  بالمشتل </a:t>
            </a:r>
            <a:endParaRPr lang="en-US" sz="4400" dirty="0">
              <a:solidFill>
                <a:srgbClr val="FF0000"/>
              </a:solidFill>
            </a:endParaRPr>
          </a:p>
        </p:txBody>
      </p:sp>
      <p:pic>
        <p:nvPicPr>
          <p:cNvPr id="1026" name="Picture 2" descr="C:\Users\alMasar\Desktop\IMG-20210612-WA012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55625"/>
            <a:ext cx="1656184" cy="136120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Masar\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555624"/>
            <a:ext cx="1728192" cy="136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87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pPr algn="r" rtl="1"/>
            <a:r>
              <a:rPr lang="ar-IQ" sz="4000" dirty="0">
                <a:solidFill>
                  <a:srgbClr val="FF0000"/>
                </a:solidFill>
              </a:rPr>
              <a:t>سادسا"  : العناية بالشتلات </a:t>
            </a:r>
            <a:r>
              <a:rPr lang="ar-IQ" sz="4000" dirty="0" smtClean="0">
                <a:solidFill>
                  <a:srgbClr val="FF0000"/>
                </a:solidFill>
              </a:rPr>
              <a:t>:</a:t>
            </a:r>
            <a:r>
              <a:rPr lang="en-US" sz="4000" dirty="0"/>
              <a:t/>
            </a:r>
            <a:br>
              <a:rPr lang="en-US" sz="4000" dirty="0"/>
            </a:br>
            <a:r>
              <a:rPr lang="ar-IQ" sz="4000" dirty="0">
                <a:solidFill>
                  <a:srgbClr val="7030A0"/>
                </a:solidFill>
              </a:rPr>
              <a:t>1 – تقليم الشتلات في المشتل :</a:t>
            </a:r>
            <a:r>
              <a:rPr lang="en-US" sz="4000" dirty="0"/>
              <a:t/>
            </a:r>
            <a:br>
              <a:rPr lang="en-US" sz="4000" dirty="0"/>
            </a:br>
            <a:r>
              <a:rPr lang="ar-IQ" sz="4000" dirty="0"/>
              <a:t>اذا كانت الشتلات نامية بصورة مستقيمة وذات براعم جيدة النمو وليس لها فرع جانبي تترك دون اجراء اي تقليم عليها الا ان هذه الصفات لا تتوفر في جميع الشتلات الموجودة في المشتل حيث ان معظمها  لا تنمو بصورة مستقيمة بل كثيرا" ما تكون هذه الشتلات فروعا" جانبية لذلك يجب ان تقلم هذه الشتلات الى ارتفاع 60 سم وتزال جميع الفروع الجانبية ستساعد هذه العملية على تشجيع الشتلة على تكوين براعم قوية النمو . </a:t>
            </a:r>
            <a:r>
              <a:rPr lang="en-US" dirty="0"/>
              <a:t/>
            </a:r>
            <a:br>
              <a:rPr lang="en-US" dirty="0"/>
            </a:br>
            <a:endParaRPr lang="en-US" dirty="0"/>
          </a:p>
        </p:txBody>
      </p:sp>
    </p:spTree>
    <p:extLst>
      <p:ext uri="{BB962C8B-B14F-4D97-AF65-F5344CB8AC3E}">
        <p14:creationId xmlns:p14="http://schemas.microsoft.com/office/powerpoint/2010/main" val="4262943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6250706"/>
          </a:xfrm>
        </p:spPr>
        <p:txBody>
          <a:bodyPr>
            <a:normAutofit fontScale="90000"/>
          </a:bodyPr>
          <a:lstStyle/>
          <a:p>
            <a:pPr algn="r" rtl="1"/>
            <a:r>
              <a:rPr lang="ar-IQ" sz="4000" dirty="0">
                <a:solidFill>
                  <a:srgbClr val="7030A0"/>
                </a:solidFill>
              </a:rPr>
              <a:t>2 – قلع الشتلات واعدادها للبيع :</a:t>
            </a:r>
            <a:r>
              <a:rPr lang="en-US" sz="3600" dirty="0"/>
              <a:t/>
            </a:r>
            <a:br>
              <a:rPr lang="en-US" sz="3600" dirty="0"/>
            </a:br>
            <a:r>
              <a:rPr lang="ar-IQ" sz="3100" dirty="0"/>
              <a:t>تقلع الشتلات اما عارية الجذور كما في شتلات الفاكهة المتساقطة الاوراق او بكتلة من الطين حول جذورها كما في حالة الفاكهة المستديمة مع تقليل مجموعها الخضري وذلك لكي يحدث توازن مائي بين عملية النتح التي تحدث في الأوراق مع عملية </a:t>
            </a:r>
            <a:r>
              <a:rPr lang="ar-IQ" sz="3100" dirty="0" err="1"/>
              <a:t>الأمتصاص</a:t>
            </a:r>
            <a:r>
              <a:rPr lang="ar-IQ" sz="3100" dirty="0"/>
              <a:t> الى تحدث بالجذور وعادة تلف الطينة بليف النخيل وتوضع </a:t>
            </a:r>
            <a:r>
              <a:rPr lang="ar-IQ" sz="3100" dirty="0" err="1"/>
              <a:t>الشتله</a:t>
            </a:r>
            <a:r>
              <a:rPr lang="ar-IQ" sz="3100" dirty="0"/>
              <a:t> داخل اصص ذات حجم مناسب .</a:t>
            </a:r>
            <a:r>
              <a:rPr lang="en-US" sz="3600" dirty="0"/>
              <a:t/>
            </a:r>
            <a:br>
              <a:rPr lang="en-US" sz="3600" dirty="0"/>
            </a:br>
            <a:r>
              <a:rPr lang="ar-IQ" sz="4000" dirty="0">
                <a:solidFill>
                  <a:srgbClr val="7030A0"/>
                </a:solidFill>
              </a:rPr>
              <a:t>3 – تصنيف الشتلات :</a:t>
            </a:r>
            <a:r>
              <a:rPr lang="en-US" sz="3600" dirty="0"/>
              <a:t/>
            </a:r>
            <a:br>
              <a:rPr lang="en-US" sz="3600" dirty="0"/>
            </a:br>
            <a:r>
              <a:rPr lang="ar-IQ" sz="3100" dirty="0"/>
              <a:t>تعزل الشتلات القوية النمو والخالية من الأمراض والحشرات وتعد للبيع بينما تتلف الشتلات المصابة ويجب كتابة الأصناف والأنواع  على القطع من الورق او المقوى وتثبت هذه القطع على الحزم التي تسوق الى المزارعين وذلك للتأكد من انواع الشتلات واصنافها خوفا" من حدوث اي خطأ قد يؤدي الى بيع اصناف مختلفة تسيء الى سمعة المشاتل ومستقبله </a:t>
            </a:r>
            <a:r>
              <a:rPr lang="ar-IQ" sz="3600" dirty="0"/>
              <a:t>.    </a:t>
            </a:r>
            <a:r>
              <a:rPr lang="en-US" dirty="0"/>
              <a:t/>
            </a:r>
            <a:br>
              <a:rPr lang="en-US" dirty="0"/>
            </a:br>
            <a:endParaRPr lang="en-US" dirty="0"/>
          </a:p>
        </p:txBody>
      </p:sp>
    </p:spTree>
    <p:extLst>
      <p:ext uri="{BB962C8B-B14F-4D97-AF65-F5344CB8AC3E}">
        <p14:creationId xmlns:p14="http://schemas.microsoft.com/office/powerpoint/2010/main" val="147610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pPr rtl="1"/>
            <a:r>
              <a:rPr lang="ar-IQ" sz="5400" i="1" dirty="0" smtClean="0">
                <a:solidFill>
                  <a:srgbClr val="0070C0"/>
                </a:solidFill>
              </a:rPr>
              <a:t>شكرا</a:t>
            </a:r>
            <a:r>
              <a:rPr lang="en-US" sz="5400" i="1" dirty="0" smtClean="0">
                <a:solidFill>
                  <a:srgbClr val="0070C0"/>
                </a:solidFill>
              </a:rPr>
              <a:t>”</a:t>
            </a:r>
            <a:r>
              <a:rPr lang="ar-IQ" sz="5400" i="1" dirty="0" smtClean="0">
                <a:solidFill>
                  <a:srgbClr val="0070C0"/>
                </a:solidFill>
              </a:rPr>
              <a:t> لحسن أصغائكم</a:t>
            </a:r>
            <a:endParaRPr lang="en-US" sz="5400" i="1" dirty="0">
              <a:solidFill>
                <a:srgbClr val="0070C0"/>
              </a:solidFill>
            </a:endParaRPr>
          </a:p>
        </p:txBody>
      </p:sp>
    </p:spTree>
    <p:extLst>
      <p:ext uri="{BB962C8B-B14F-4D97-AF65-F5344CB8AC3E}">
        <p14:creationId xmlns:p14="http://schemas.microsoft.com/office/powerpoint/2010/main" val="84665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pPr algn="r" rtl="1"/>
            <a:r>
              <a:rPr lang="ar-IQ" dirty="0" smtClean="0">
                <a:solidFill>
                  <a:srgbClr val="FF0000"/>
                </a:solidFill>
              </a:rPr>
              <a:t/>
            </a:r>
            <a:br>
              <a:rPr lang="ar-IQ" dirty="0" smtClean="0">
                <a:solidFill>
                  <a:srgbClr val="FF0000"/>
                </a:solidFill>
              </a:rPr>
            </a:br>
            <a:r>
              <a:rPr lang="ar-IQ" dirty="0" smtClean="0">
                <a:solidFill>
                  <a:srgbClr val="FF0000"/>
                </a:solidFill>
              </a:rPr>
              <a:t>اولا </a:t>
            </a:r>
            <a:r>
              <a:rPr lang="ar-IQ" dirty="0">
                <a:solidFill>
                  <a:srgbClr val="FF0000"/>
                </a:solidFill>
              </a:rPr>
              <a:t>: عزق ارض المشتل </a:t>
            </a:r>
            <a:r>
              <a:rPr lang="ar-IQ" dirty="0" smtClean="0">
                <a:solidFill>
                  <a:srgbClr val="FF0000"/>
                </a:solidFill>
              </a:rPr>
              <a:t>:</a:t>
            </a:r>
            <a:r>
              <a:rPr lang="en-US" dirty="0"/>
              <a:t/>
            </a:r>
            <a:br>
              <a:rPr lang="en-US" dirty="0"/>
            </a:br>
            <a:r>
              <a:rPr lang="ar-IQ" dirty="0"/>
              <a:t>يجب الاعتناء بتنظيف </a:t>
            </a:r>
            <a:r>
              <a:rPr lang="ar-IQ" dirty="0" smtClean="0"/>
              <a:t>أرض </a:t>
            </a:r>
            <a:r>
              <a:rPr lang="ar-IQ" dirty="0"/>
              <a:t>المشتل من الحشاش والادغال وكذلك تفكيك التربة لزيادة التهوية فيها وذلك </a:t>
            </a:r>
            <a:r>
              <a:rPr lang="ar-IQ" dirty="0" err="1"/>
              <a:t>باجراء</a:t>
            </a:r>
            <a:r>
              <a:rPr lang="ar-IQ" dirty="0"/>
              <a:t> عملية العزق وهي عبارة عن عملية قلب التربة وتفكيكها حيث تستعمل المحاريث </a:t>
            </a:r>
            <a:r>
              <a:rPr lang="ar-IQ" dirty="0" err="1"/>
              <a:t>والعازقات</a:t>
            </a:r>
            <a:r>
              <a:rPr lang="ar-IQ" dirty="0"/>
              <a:t> </a:t>
            </a:r>
            <a:r>
              <a:rPr lang="ar-IQ" dirty="0" err="1"/>
              <a:t>المكانيكية</a:t>
            </a:r>
            <a:r>
              <a:rPr lang="ar-IQ" dirty="0"/>
              <a:t> في المساحات الكبيرة كما يجب ان تكون </a:t>
            </a:r>
            <a:r>
              <a:rPr lang="ar-IQ" dirty="0" err="1" smtClean="0"/>
              <a:t>الآلآت</a:t>
            </a:r>
            <a:r>
              <a:rPr lang="ar-IQ" dirty="0" smtClean="0"/>
              <a:t> </a:t>
            </a:r>
            <a:r>
              <a:rPr lang="ar-IQ" dirty="0" err="1" smtClean="0"/>
              <a:t>المستعمالة</a:t>
            </a:r>
            <a:r>
              <a:rPr lang="ar-IQ" dirty="0" smtClean="0"/>
              <a:t>  </a:t>
            </a:r>
            <a:r>
              <a:rPr lang="ar-IQ" dirty="0"/>
              <a:t>في </a:t>
            </a:r>
            <a:r>
              <a:rPr lang="ar-IQ" dirty="0" smtClean="0"/>
              <a:t>العزق </a:t>
            </a:r>
            <a:r>
              <a:rPr lang="ar-IQ" dirty="0"/>
              <a:t>صغيرة الحجم ذات عرض مناسب يسمح لها بالمرور بين الخطوط </a:t>
            </a:r>
            <a:r>
              <a:rPr lang="ar-IQ" dirty="0" smtClean="0"/>
              <a:t> دون </a:t>
            </a:r>
            <a:r>
              <a:rPr lang="ar-IQ" dirty="0" err="1"/>
              <a:t>التاثير</a:t>
            </a:r>
            <a:r>
              <a:rPr lang="ar-IQ" dirty="0"/>
              <a:t> على النباتات المزروعة . </a:t>
            </a:r>
            <a:r>
              <a:rPr lang="en-US" dirty="0"/>
              <a:t/>
            </a:r>
            <a:br>
              <a:rPr lang="en-US" dirty="0"/>
            </a:br>
            <a:endParaRPr lang="en-US" dirty="0"/>
          </a:p>
        </p:txBody>
      </p:sp>
    </p:spTree>
    <p:extLst>
      <p:ext uri="{BB962C8B-B14F-4D97-AF65-F5344CB8AC3E}">
        <p14:creationId xmlns:p14="http://schemas.microsoft.com/office/powerpoint/2010/main" val="189082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928992" cy="6408712"/>
          </a:xfrm>
        </p:spPr>
        <p:txBody>
          <a:bodyPr>
            <a:noAutofit/>
          </a:bodyPr>
          <a:lstStyle/>
          <a:p>
            <a:pPr algn="r" rtl="1"/>
            <a:r>
              <a:rPr lang="ar-IQ" sz="3600" dirty="0">
                <a:solidFill>
                  <a:srgbClr val="FF0000"/>
                </a:solidFill>
              </a:rPr>
              <a:t>ثانيا: ري المشاتل </a:t>
            </a:r>
            <a:r>
              <a:rPr lang="ar-IQ" sz="3600" dirty="0" smtClean="0">
                <a:solidFill>
                  <a:srgbClr val="FF0000"/>
                </a:solidFill>
              </a:rPr>
              <a:t>:</a:t>
            </a:r>
            <a:r>
              <a:rPr lang="en-US" sz="3600" dirty="0"/>
              <a:t/>
            </a:r>
            <a:br>
              <a:rPr lang="en-US" sz="3600" dirty="0"/>
            </a:br>
            <a:r>
              <a:rPr lang="ar-IQ" sz="3600" dirty="0"/>
              <a:t>تحتاج الشتلات المزروعة في المشتل الى الرطوبة الكافية في التربة منذ </a:t>
            </a:r>
            <a:r>
              <a:rPr lang="ar-IQ" sz="3600" dirty="0" smtClean="0"/>
              <a:t>زراعة </a:t>
            </a:r>
            <a:r>
              <a:rPr lang="ar-IQ" sz="3600" dirty="0"/>
              <a:t>البذور الى حين قلعها من المشتل ونقلها الى المكان الدائم </a:t>
            </a:r>
            <a:r>
              <a:rPr lang="ar-IQ" sz="3600" dirty="0" smtClean="0"/>
              <a:t>لذا </a:t>
            </a:r>
            <a:r>
              <a:rPr lang="ar-IQ" sz="3600" dirty="0"/>
              <a:t>يجب توفر الرطوبة المناسبة لنمو الشتلات في مراحلها </a:t>
            </a:r>
            <a:r>
              <a:rPr lang="ar-IQ" sz="3600" dirty="0" err="1"/>
              <a:t>الختلفة</a:t>
            </a:r>
            <a:r>
              <a:rPr lang="ar-IQ" sz="3600" dirty="0"/>
              <a:t> وعلى طول فصول السنة . توجد طرق عديدة لري الشتلات وتعتمد هذه الطرق على نوع النباتات المزروعة والمناخ و التربة المتوفرة في تلك المنطقة والناحية لاقتصادية للمشتل لان بعض طرق الري مكلفة وتحتاج الى مبالغ كبيرة </a:t>
            </a:r>
            <a:r>
              <a:rPr lang="ar-IQ" sz="3600" dirty="0" err="1"/>
              <a:t>لانشاء</a:t>
            </a:r>
            <a:r>
              <a:rPr lang="ar-IQ" sz="3600" dirty="0"/>
              <a:t> أجهزة الري المختلفة التي تعتمد في انشائها على المردود لاقتصادي لها وامكانية تغطية نفقات انشائها عن طريق زيادة انتاجية المساحة المعينة وتحسين نوعية الشتلات المنتجة </a:t>
            </a:r>
            <a:endParaRPr lang="en-US" sz="3600" dirty="0"/>
          </a:p>
        </p:txBody>
      </p:sp>
    </p:spTree>
    <p:extLst>
      <p:ext uri="{BB962C8B-B14F-4D97-AF65-F5344CB8AC3E}">
        <p14:creationId xmlns:p14="http://schemas.microsoft.com/office/powerpoint/2010/main" val="72219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6178698"/>
          </a:xfrm>
        </p:spPr>
        <p:txBody>
          <a:bodyPr>
            <a:normAutofit/>
          </a:bodyPr>
          <a:lstStyle/>
          <a:p>
            <a:pPr algn="r" rtl="1"/>
            <a:r>
              <a:rPr lang="ar-IQ" sz="3100" dirty="0">
                <a:solidFill>
                  <a:srgbClr val="7030A0"/>
                </a:solidFill>
              </a:rPr>
              <a:t>1- طريقة </a:t>
            </a:r>
            <a:r>
              <a:rPr lang="ar-IQ" sz="3100" dirty="0" err="1">
                <a:solidFill>
                  <a:srgbClr val="7030A0"/>
                </a:solidFill>
              </a:rPr>
              <a:t>لاحواض</a:t>
            </a:r>
            <a:r>
              <a:rPr lang="ar-IQ" sz="3100" dirty="0">
                <a:solidFill>
                  <a:srgbClr val="7030A0"/>
                </a:solidFill>
              </a:rPr>
              <a:t> بالنسبة </a:t>
            </a:r>
            <a:r>
              <a:rPr lang="ar-IQ" sz="3100" dirty="0" err="1">
                <a:solidFill>
                  <a:srgbClr val="7030A0"/>
                </a:solidFill>
              </a:rPr>
              <a:t>للسناديل</a:t>
            </a:r>
            <a:r>
              <a:rPr lang="ar-IQ" sz="3100" dirty="0">
                <a:solidFill>
                  <a:srgbClr val="7030A0"/>
                </a:solidFill>
              </a:rPr>
              <a:t> </a:t>
            </a:r>
            <a:r>
              <a:rPr lang="ar-IQ" sz="3100" dirty="0" err="1">
                <a:solidFill>
                  <a:srgbClr val="7030A0"/>
                </a:solidFill>
              </a:rPr>
              <a:t>ولاكياس</a:t>
            </a:r>
            <a:r>
              <a:rPr lang="ar-IQ" sz="3100" dirty="0">
                <a:solidFill>
                  <a:srgbClr val="7030A0"/>
                </a:solidFill>
              </a:rPr>
              <a:t> البلاستيكية </a:t>
            </a:r>
            <a:r>
              <a:rPr lang="ar-IQ" sz="3100" dirty="0" smtClean="0">
                <a:solidFill>
                  <a:srgbClr val="7030A0"/>
                </a:solidFill>
              </a:rPr>
              <a:t>:</a:t>
            </a:r>
            <a:r>
              <a:rPr lang="en-US" sz="2700" dirty="0"/>
              <a:t/>
            </a:r>
            <a:br>
              <a:rPr lang="en-US" sz="2700" dirty="0"/>
            </a:br>
            <a:r>
              <a:rPr lang="ar-IQ" sz="2700" dirty="0"/>
              <a:t>توضع السنادين والاكياس </a:t>
            </a:r>
            <a:r>
              <a:rPr lang="ar-IQ" sz="2700" dirty="0" smtClean="0"/>
              <a:t>البلاستيكية </a:t>
            </a:r>
            <a:r>
              <a:rPr lang="ar-IQ" sz="2700" dirty="0"/>
              <a:t>المزروعة فيها النباتات في احواض من البلاستك تحتوي على طبقة من الرمل الخشن يتروح سمكها ما بين 3-2 سم تروى بواسطة انابيب مثقبة ويقطع عنها ماء الري عندما يغطى الماء طبقة الرمال . تستطيع النباتات الحصول على رطوبة من خلال الفتحات الموجودة في اسفل السنادين او الاكياس وتعاد عملية الري عندما يجف الرمل الموجود تحت السنادين . من فوائد هذه الطريقة الاستفادة من ماء الري ومن عيوبها هو ارتفاع تكاليف انشاء هذه الاحواض </a:t>
            </a:r>
            <a:r>
              <a:rPr lang="en-US" sz="2700" dirty="0"/>
              <a:t/>
            </a:r>
            <a:br>
              <a:rPr lang="en-US" sz="2700" dirty="0"/>
            </a:br>
            <a:r>
              <a:rPr lang="ar-IQ" sz="3100" dirty="0">
                <a:solidFill>
                  <a:srgbClr val="7030A0"/>
                </a:solidFill>
              </a:rPr>
              <a:t>2- الرشاشات </a:t>
            </a:r>
            <a:r>
              <a:rPr lang="ar-IQ" sz="3100" dirty="0" smtClean="0">
                <a:solidFill>
                  <a:srgbClr val="7030A0"/>
                </a:solidFill>
              </a:rPr>
              <a:t>الثابتة : </a:t>
            </a:r>
            <a:r>
              <a:rPr lang="en-US" sz="2700" dirty="0"/>
              <a:t/>
            </a:r>
            <a:br>
              <a:rPr lang="en-US" sz="2700" dirty="0"/>
            </a:br>
            <a:r>
              <a:rPr lang="ar-IQ" sz="2700" dirty="0"/>
              <a:t>تساعد على تنظيم رش </a:t>
            </a:r>
            <a:r>
              <a:rPr lang="ar-IQ" sz="2700" dirty="0" smtClean="0"/>
              <a:t>المياه </a:t>
            </a:r>
            <a:r>
              <a:rPr lang="ar-IQ" sz="2700" dirty="0"/>
              <a:t>ولكنها حساسة عند هبوب الرياح حيث ان الرش </a:t>
            </a:r>
            <a:r>
              <a:rPr lang="ar-IQ" sz="2700" dirty="0" smtClean="0"/>
              <a:t>يتأثر </a:t>
            </a:r>
            <a:r>
              <a:rPr lang="ar-IQ" sz="2700" dirty="0"/>
              <a:t>عند هبوب الرياح وتستخدم في المشاتل ذات المساحات الصغيرة التي تكون فيها كميات مياه الري قليلة . </a:t>
            </a:r>
            <a:r>
              <a:rPr lang="en-US" sz="2700" dirty="0"/>
              <a:t/>
            </a:r>
            <a:br>
              <a:rPr lang="en-US" sz="2700" dirty="0"/>
            </a:br>
            <a:r>
              <a:rPr lang="en-US" sz="2400" dirty="0"/>
              <a:t/>
            </a:r>
            <a:br>
              <a:rPr lang="en-US" sz="2400" dirty="0"/>
            </a:br>
            <a:endParaRPr lang="en-US" sz="2400" dirty="0"/>
          </a:p>
        </p:txBody>
      </p:sp>
    </p:spTree>
    <p:extLst>
      <p:ext uri="{BB962C8B-B14F-4D97-AF65-F5344CB8AC3E}">
        <p14:creationId xmlns:p14="http://schemas.microsoft.com/office/powerpoint/2010/main" val="131198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928992" cy="6322714"/>
          </a:xfrm>
        </p:spPr>
        <p:txBody>
          <a:bodyPr>
            <a:noAutofit/>
          </a:bodyPr>
          <a:lstStyle/>
          <a:p>
            <a:pPr algn="r" rtl="1"/>
            <a:r>
              <a:rPr lang="en-US" sz="3200" dirty="0"/>
              <a:t> </a:t>
            </a:r>
            <a:r>
              <a:rPr lang="ar-IQ" sz="3200" dirty="0" smtClean="0">
                <a:solidFill>
                  <a:srgbClr val="7030A0"/>
                </a:solidFill>
              </a:rPr>
              <a:t> 3- الري بالتنقيط :</a:t>
            </a:r>
            <a:r>
              <a:rPr lang="en-US" sz="3200" dirty="0" smtClean="0"/>
              <a:t/>
            </a:r>
            <a:br>
              <a:rPr lang="en-US" sz="3200" dirty="0" smtClean="0"/>
            </a:br>
            <a:r>
              <a:rPr lang="ar-IQ" sz="3200" dirty="0" smtClean="0"/>
              <a:t>تستعمل الانابيب البلاستيكية في نقل الماء الى خطوط الزراعة والسنادين من فوائد </a:t>
            </a:r>
            <a:r>
              <a:rPr lang="ar-IQ" sz="3200" dirty="0" err="1" smtClean="0"/>
              <a:t>هذة</a:t>
            </a:r>
            <a:r>
              <a:rPr lang="ar-IQ" sz="3200" dirty="0" smtClean="0"/>
              <a:t> الطريقة لاقتصاد في مياه الري وامكانية مزج السماد السائل مع مياه الري ولكن هذه الطريقة لها عيوبها منها انسداد الفتحات التي تحتاج الى مراقبة </a:t>
            </a:r>
            <a:r>
              <a:rPr lang="ar-IQ" sz="3200" dirty="0" err="1" smtClean="0"/>
              <a:t>دائمية</a:t>
            </a:r>
            <a:r>
              <a:rPr lang="ar-IQ" sz="3200" dirty="0" smtClean="0"/>
              <a:t> عند ري الشتلات </a:t>
            </a:r>
            <a:r>
              <a:rPr lang="en-US" sz="3200" dirty="0"/>
              <a:t/>
            </a:r>
            <a:br>
              <a:rPr lang="en-US" sz="3200" dirty="0"/>
            </a:br>
            <a:r>
              <a:rPr lang="ar-IQ" sz="3200" dirty="0">
                <a:solidFill>
                  <a:srgbClr val="FF0000"/>
                </a:solidFill>
              </a:rPr>
              <a:t>     اما طرق ري المشاتل في العراق فهي </a:t>
            </a:r>
            <a:r>
              <a:rPr lang="ar-IQ" sz="3200" dirty="0" smtClean="0">
                <a:solidFill>
                  <a:srgbClr val="FF0000"/>
                </a:solidFill>
              </a:rPr>
              <a:t>:</a:t>
            </a:r>
            <a:r>
              <a:rPr lang="en-US" sz="3200" dirty="0">
                <a:solidFill>
                  <a:srgbClr val="FF0000"/>
                </a:solidFill>
              </a:rPr>
              <a:t/>
            </a:r>
            <a:br>
              <a:rPr lang="en-US" sz="3200" dirty="0">
                <a:solidFill>
                  <a:srgbClr val="FF0000"/>
                </a:solidFill>
              </a:rPr>
            </a:br>
            <a:r>
              <a:rPr lang="ar-IQ" sz="3200" dirty="0"/>
              <a:t>1: ري السنادين والصناديق الخشبية برشاشات الري  اليدوية </a:t>
            </a:r>
            <a:r>
              <a:rPr lang="ar-IQ" sz="3200" dirty="0" smtClean="0"/>
              <a:t>أو </a:t>
            </a:r>
            <a:r>
              <a:rPr lang="ar-IQ" sz="3200" dirty="0"/>
              <a:t>بواسطة الانابيب </a:t>
            </a:r>
            <a:r>
              <a:rPr lang="ar-IQ" sz="3200" dirty="0" smtClean="0"/>
              <a:t>المطاطية . </a:t>
            </a:r>
            <a:r>
              <a:rPr lang="en-US" sz="3200" dirty="0"/>
              <a:t/>
            </a:r>
            <a:br>
              <a:rPr lang="en-US" sz="3200" dirty="0"/>
            </a:br>
            <a:r>
              <a:rPr lang="ar-IQ" sz="3200" dirty="0"/>
              <a:t>2: </a:t>
            </a:r>
            <a:r>
              <a:rPr lang="ar-IQ" sz="3200" dirty="0" smtClean="0"/>
              <a:t>الاحواض وتستعمل </a:t>
            </a:r>
            <a:r>
              <a:rPr lang="ar-IQ" sz="3200" dirty="0"/>
              <a:t>في ري مشاتل الزينة التي تزرع فيها الاقلام والشتلات التي تزرع على خطوط في الواح </a:t>
            </a:r>
            <a:r>
              <a:rPr lang="en-US" sz="3200" dirty="0"/>
              <a:t/>
            </a:r>
            <a:br>
              <a:rPr lang="en-US" sz="3200" dirty="0"/>
            </a:br>
            <a:r>
              <a:rPr lang="ar-IQ" sz="3200" dirty="0"/>
              <a:t>3: الري داخل المروز وتستعمل هذه الطريقة في ري شتلات الفاكهة التي تزرع على مروز وفي مساحات كبيرة ومن عيوب هذه الطريقة هو قلة  نسبة الاستفادة من مياه </a:t>
            </a:r>
            <a:r>
              <a:rPr lang="ar-IQ" sz="3200" dirty="0" smtClean="0"/>
              <a:t>الري </a:t>
            </a:r>
            <a:r>
              <a:rPr lang="ar-IQ" sz="3200" dirty="0"/>
              <a:t>وصعوبة عزق التربة </a:t>
            </a:r>
            <a:r>
              <a:rPr lang="ar-IQ" sz="3200" dirty="0" smtClean="0"/>
              <a:t>ميكانيكيا</a:t>
            </a:r>
            <a:r>
              <a:rPr lang="en-US" sz="3200" dirty="0" smtClean="0"/>
              <a:t>”</a:t>
            </a:r>
            <a:endParaRPr lang="en-US" sz="3200" dirty="0"/>
          </a:p>
        </p:txBody>
      </p:sp>
    </p:spTree>
    <p:extLst>
      <p:ext uri="{BB962C8B-B14F-4D97-AF65-F5344CB8AC3E}">
        <p14:creationId xmlns:p14="http://schemas.microsoft.com/office/powerpoint/2010/main" val="77409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noAutofit/>
          </a:bodyPr>
          <a:lstStyle/>
          <a:p>
            <a:pPr algn="r" rtl="1"/>
            <a:r>
              <a:rPr lang="ar-IQ" sz="2400" dirty="0" smtClean="0"/>
              <a:t/>
            </a:r>
            <a:br>
              <a:rPr lang="ar-IQ" sz="2400" dirty="0" smtClean="0"/>
            </a:br>
            <a:r>
              <a:rPr lang="ar-IQ" sz="2400" dirty="0" smtClean="0">
                <a:solidFill>
                  <a:srgbClr val="FF0000"/>
                </a:solidFill>
              </a:rPr>
              <a:t>ثالثا </a:t>
            </a:r>
            <a:r>
              <a:rPr lang="ar-IQ" sz="2400" dirty="0">
                <a:solidFill>
                  <a:srgbClr val="FF0000"/>
                </a:solidFill>
              </a:rPr>
              <a:t>: التسميد :</a:t>
            </a:r>
            <a:r>
              <a:rPr lang="en-US" sz="2400" dirty="0"/>
              <a:t/>
            </a:r>
            <a:br>
              <a:rPr lang="en-US" sz="2400" dirty="0"/>
            </a:br>
            <a:r>
              <a:rPr lang="ar-IQ" sz="2400" dirty="0"/>
              <a:t>  ان ارض المشتل تستعمل لزراعة النباتات لسنين طويلة متتالية لذا ينبغي ان تحافظ التربة على خصوبتها الانتاج شتلات قوية جيدة النمو </a:t>
            </a:r>
            <a:r>
              <a:rPr lang="ar-IQ" sz="2400" dirty="0" smtClean="0"/>
              <a:t>وألا ضعف </a:t>
            </a:r>
            <a:r>
              <a:rPr lang="ar-IQ" sz="2400" dirty="0" err="1" smtClean="0"/>
              <a:t>نموالنباتات</a:t>
            </a:r>
            <a:r>
              <a:rPr lang="ar-IQ" sz="2400" dirty="0" smtClean="0"/>
              <a:t> </a:t>
            </a:r>
            <a:r>
              <a:rPr lang="ar-IQ" sz="2400" dirty="0"/>
              <a:t>لذا يجب اضافة الاسمدة الكيمياوية </a:t>
            </a:r>
            <a:r>
              <a:rPr lang="ar-IQ" sz="2400" dirty="0" smtClean="0"/>
              <a:t>والعضوية </a:t>
            </a:r>
            <a:r>
              <a:rPr lang="en-US" sz="2400" dirty="0"/>
              <a:t/>
            </a:r>
            <a:br>
              <a:rPr lang="en-US" sz="2400" dirty="0"/>
            </a:br>
            <a:r>
              <a:rPr lang="ar-IQ" sz="2400" dirty="0">
                <a:solidFill>
                  <a:srgbClr val="7030A0"/>
                </a:solidFill>
              </a:rPr>
              <a:t>انواع الاسمدة المستعملة في تسميد نباتات المشتل </a:t>
            </a:r>
            <a:r>
              <a:rPr lang="ar-IQ" sz="2400" dirty="0" smtClean="0">
                <a:solidFill>
                  <a:srgbClr val="7030A0"/>
                </a:solidFill>
              </a:rPr>
              <a:t>:</a:t>
            </a:r>
            <a:r>
              <a:rPr lang="en-US" sz="2400" dirty="0"/>
              <a:t/>
            </a:r>
            <a:br>
              <a:rPr lang="en-US" sz="2400" dirty="0"/>
            </a:br>
            <a:r>
              <a:rPr lang="ar-IQ" sz="2400" dirty="0">
                <a:solidFill>
                  <a:srgbClr val="7030A0"/>
                </a:solidFill>
              </a:rPr>
              <a:t>1: الاسمدة الكيمياوية وتشمل </a:t>
            </a:r>
            <a:r>
              <a:rPr lang="ar-IQ" sz="2400" dirty="0" smtClean="0">
                <a:solidFill>
                  <a:srgbClr val="7030A0"/>
                </a:solidFill>
              </a:rPr>
              <a:t>:</a:t>
            </a:r>
            <a:r>
              <a:rPr lang="en-US" sz="2400" dirty="0"/>
              <a:t/>
            </a:r>
            <a:br>
              <a:rPr lang="en-US" sz="2400" dirty="0"/>
            </a:br>
            <a:r>
              <a:rPr lang="ar-IQ" sz="2400" dirty="0"/>
              <a:t>أ :  الاسمدة </a:t>
            </a:r>
            <a:r>
              <a:rPr lang="ar-IQ" sz="2400" dirty="0" err="1"/>
              <a:t>النتروجينية</a:t>
            </a:r>
            <a:r>
              <a:rPr lang="ar-IQ" sz="2400" dirty="0"/>
              <a:t>  </a:t>
            </a:r>
            <a:r>
              <a:rPr lang="ar-IQ" sz="2400" dirty="0" smtClean="0"/>
              <a:t>ب </a:t>
            </a:r>
            <a:r>
              <a:rPr lang="ar-IQ" sz="2400" dirty="0"/>
              <a:t>: الاسمدة الفوسفاتية </a:t>
            </a:r>
            <a:r>
              <a:rPr lang="ar-IQ" sz="2400" dirty="0" smtClean="0"/>
              <a:t> ت</a:t>
            </a:r>
            <a:r>
              <a:rPr lang="ar-IQ" sz="2400" dirty="0"/>
              <a:t>: الاسمدة </a:t>
            </a:r>
            <a:r>
              <a:rPr lang="ar-IQ" sz="2400" dirty="0" err="1"/>
              <a:t>البوتاسية</a:t>
            </a:r>
            <a:r>
              <a:rPr lang="ar-IQ" sz="2400" dirty="0"/>
              <a:t> </a:t>
            </a:r>
            <a:r>
              <a:rPr lang="ar-IQ" sz="2400" dirty="0" smtClean="0"/>
              <a:t>                         ث </a:t>
            </a:r>
            <a:r>
              <a:rPr lang="ar-IQ" sz="2400" dirty="0"/>
              <a:t>: الاسمدة الحاوية على المغنيسيوم </a:t>
            </a:r>
            <a:r>
              <a:rPr lang="en-US" sz="2400" dirty="0"/>
              <a:t/>
            </a:r>
            <a:br>
              <a:rPr lang="en-US" sz="2400" dirty="0"/>
            </a:br>
            <a:r>
              <a:rPr lang="ar-IQ" sz="2400" dirty="0" smtClean="0">
                <a:solidFill>
                  <a:srgbClr val="7030A0"/>
                </a:solidFill>
              </a:rPr>
              <a:t>2: </a:t>
            </a:r>
            <a:r>
              <a:rPr lang="ar-IQ" sz="2400" dirty="0">
                <a:solidFill>
                  <a:srgbClr val="7030A0"/>
                </a:solidFill>
              </a:rPr>
              <a:t>الاسمدة العضوية </a:t>
            </a:r>
            <a:r>
              <a:rPr lang="ar-IQ" sz="2400" dirty="0" smtClean="0">
                <a:solidFill>
                  <a:srgbClr val="7030A0"/>
                </a:solidFill>
              </a:rPr>
              <a:t> : </a:t>
            </a:r>
            <a:r>
              <a:rPr lang="ar-IQ" sz="2400" dirty="0" smtClean="0"/>
              <a:t>ومن </a:t>
            </a:r>
            <a:r>
              <a:rPr lang="ar-IQ" sz="2400" dirty="0"/>
              <a:t>اهم فوائد الاسمدة العضوية  </a:t>
            </a:r>
            <a:r>
              <a:rPr lang="en-US" sz="2400" dirty="0"/>
              <a:t/>
            </a:r>
            <a:br>
              <a:rPr lang="en-US" sz="2400" dirty="0"/>
            </a:br>
            <a:r>
              <a:rPr lang="ar-IQ" sz="2400" dirty="0"/>
              <a:t>1 : تشجيع نمو الكائنات الحية الدقيقة التي تعمل على تحلل المادة العضوية الي العناصر الغذائية التي يستفاد منها النبات </a:t>
            </a:r>
            <a:r>
              <a:rPr lang="en-US" sz="2400" dirty="0"/>
              <a:t/>
            </a:r>
            <a:br>
              <a:rPr lang="en-US" sz="2400" dirty="0"/>
            </a:br>
            <a:r>
              <a:rPr lang="ar-IQ" sz="2400" dirty="0"/>
              <a:t>2 : تحسين حالة التربة </a:t>
            </a:r>
            <a:r>
              <a:rPr lang="ar-IQ" sz="2400" dirty="0" smtClean="0"/>
              <a:t>وتساعد </a:t>
            </a:r>
            <a:r>
              <a:rPr lang="ar-IQ" sz="2400" dirty="0"/>
              <a:t>على عدم </a:t>
            </a:r>
            <a:r>
              <a:rPr lang="ar-IQ" sz="2400" dirty="0" err="1"/>
              <a:t>انكباسها</a:t>
            </a:r>
            <a:r>
              <a:rPr lang="ar-IQ" sz="2400" dirty="0"/>
              <a:t>  </a:t>
            </a:r>
            <a:r>
              <a:rPr lang="ar-IQ" sz="2400" dirty="0" smtClean="0"/>
              <a:t>وسرعة نفوذ </a:t>
            </a:r>
            <a:r>
              <a:rPr lang="ar-IQ" sz="2400" dirty="0"/>
              <a:t>الهواء والماء  فيها </a:t>
            </a:r>
            <a:r>
              <a:rPr lang="en-US" sz="2400" dirty="0"/>
              <a:t/>
            </a:r>
            <a:br>
              <a:rPr lang="en-US" sz="2400" dirty="0"/>
            </a:br>
            <a:r>
              <a:rPr lang="ar-IQ" sz="2400" dirty="0"/>
              <a:t>3: زيادة خصوبة التربة وخاصة الترب الخفيفة </a:t>
            </a:r>
            <a:r>
              <a:rPr lang="en-US" sz="2400" dirty="0"/>
              <a:t/>
            </a:r>
            <a:br>
              <a:rPr lang="en-US" sz="2400" dirty="0"/>
            </a:br>
            <a:r>
              <a:rPr lang="ar-IQ" sz="2400" dirty="0"/>
              <a:t>تضاف الاسمدة العضوية في الشتاء وذلك الاعطاء الفرصة الكافية لتحلل الاسمدة وتحديد العناصر الغذائية الضرورية في فصل الربيع وفي بداية النمو حيث تستغرق هذه الاسمدة وقتا طويلا حتى يتم تحللها والاستفادة منها وتتراوح هذه المدة بين 3-4 اشهر وقد تستعمل الاسمدة الخضراء </a:t>
            </a:r>
            <a:r>
              <a:rPr lang="ar-IQ" sz="2400" dirty="0" smtClean="0"/>
              <a:t>كمادة عضوية </a:t>
            </a:r>
            <a:r>
              <a:rPr lang="ar-IQ" sz="2400" dirty="0"/>
              <a:t>في التربة وذلك بزراعة محصول </a:t>
            </a:r>
            <a:r>
              <a:rPr lang="ar-IQ" sz="2400" dirty="0" smtClean="0"/>
              <a:t>ثم </a:t>
            </a:r>
            <a:r>
              <a:rPr lang="ar-IQ" sz="2400" dirty="0"/>
              <a:t>قلبة في التربة </a:t>
            </a:r>
            <a:r>
              <a:rPr lang="ar-IQ" sz="2400" dirty="0" smtClean="0"/>
              <a:t>وهو أخضر وتستعمل </a:t>
            </a:r>
            <a:r>
              <a:rPr lang="ar-IQ" sz="2400" dirty="0"/>
              <a:t>لذلك بعض المحاصيل كالبرسيم والنباتات البقولية </a:t>
            </a:r>
            <a:r>
              <a:rPr lang="ar-IQ" sz="2400" dirty="0" smtClean="0"/>
              <a:t> .</a:t>
            </a:r>
            <a:r>
              <a:rPr lang="en-US" sz="2000" dirty="0"/>
              <a:t/>
            </a:r>
            <a:br>
              <a:rPr lang="en-US" sz="2000" dirty="0"/>
            </a:br>
            <a:endParaRPr lang="en-US" sz="2000" dirty="0"/>
          </a:p>
        </p:txBody>
      </p:sp>
    </p:spTree>
    <p:extLst>
      <p:ext uri="{BB962C8B-B14F-4D97-AF65-F5344CB8AC3E}">
        <p14:creationId xmlns:p14="http://schemas.microsoft.com/office/powerpoint/2010/main" val="226819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pPr algn="r" rtl="1"/>
            <a:r>
              <a:rPr lang="ar-IQ" dirty="0"/>
              <a:t> </a:t>
            </a:r>
            <a:r>
              <a:rPr lang="en-US" dirty="0"/>
              <a:t/>
            </a:r>
            <a:br>
              <a:rPr lang="en-US" dirty="0"/>
            </a:br>
            <a:r>
              <a:rPr lang="ar-IQ" dirty="0">
                <a:solidFill>
                  <a:srgbClr val="FF0000"/>
                </a:solidFill>
              </a:rPr>
              <a:t>رابعا : مكافحة الادغال </a:t>
            </a:r>
            <a:r>
              <a:rPr lang="en-US" dirty="0"/>
              <a:t/>
            </a:r>
            <a:br>
              <a:rPr lang="en-US" dirty="0"/>
            </a:br>
            <a:r>
              <a:rPr lang="ar-IQ" dirty="0"/>
              <a:t>تعتبر عملية مكافحة الادغال من العمليات الزراعية الهامة  في المشاتل </a:t>
            </a:r>
            <a:r>
              <a:rPr lang="ar-IQ" dirty="0" err="1"/>
              <a:t>لانها</a:t>
            </a:r>
            <a:r>
              <a:rPr lang="ar-IQ" dirty="0"/>
              <a:t> تعمل على ازالة الادغال الضارة النامية في الحقل والتي تودي بدورها الى اضعاف النباتات المزروعة والحد من نموها وقد تؤدي احانا" الى موتها علاوة على ذلك فأن كثير من الأدغال تعمل على نقل الأمراض والحشرات ومن المواد المستعملة في مكافحة الأدغال هي مركبات </a:t>
            </a:r>
            <a:r>
              <a:rPr lang="ar-IQ" dirty="0" err="1"/>
              <a:t>الكلورات</a:t>
            </a:r>
            <a:r>
              <a:rPr lang="ar-IQ" dirty="0"/>
              <a:t> والتي منها كلوريد الصوديوم . </a:t>
            </a:r>
            <a:r>
              <a:rPr lang="en-US" dirty="0"/>
              <a:t/>
            </a:r>
            <a:br>
              <a:rPr lang="en-US" dirty="0"/>
            </a:br>
            <a:endParaRPr lang="en-US" dirty="0"/>
          </a:p>
        </p:txBody>
      </p:sp>
    </p:spTree>
    <p:extLst>
      <p:ext uri="{BB962C8B-B14F-4D97-AF65-F5344CB8AC3E}">
        <p14:creationId xmlns:p14="http://schemas.microsoft.com/office/powerpoint/2010/main" val="14300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624736"/>
          </a:xfrm>
        </p:spPr>
        <p:txBody>
          <a:bodyPr>
            <a:noAutofit/>
          </a:bodyPr>
          <a:lstStyle/>
          <a:p>
            <a:pPr algn="r" rtl="1"/>
            <a:r>
              <a:rPr lang="ar-IQ" sz="4000" dirty="0">
                <a:solidFill>
                  <a:srgbClr val="FF0000"/>
                </a:solidFill>
              </a:rPr>
              <a:t>خامسا" : مكافحة أمراض </a:t>
            </a:r>
            <a:r>
              <a:rPr lang="ar-IQ" sz="4000" dirty="0" smtClean="0">
                <a:solidFill>
                  <a:srgbClr val="FF0000"/>
                </a:solidFill>
              </a:rPr>
              <a:t>والحشرات : </a:t>
            </a:r>
            <a:r>
              <a:rPr lang="en-US" sz="4000" dirty="0">
                <a:solidFill>
                  <a:srgbClr val="FF0000"/>
                </a:solidFill>
              </a:rPr>
              <a:t/>
            </a:r>
            <a:br>
              <a:rPr lang="en-US" sz="4000" dirty="0">
                <a:solidFill>
                  <a:srgbClr val="FF0000"/>
                </a:solidFill>
              </a:rPr>
            </a:br>
            <a:r>
              <a:rPr lang="ar-IQ" sz="4000" dirty="0"/>
              <a:t>ان الهدف من اجراء العمليات الزراعية هو الحصول على نباتات جيدة النوعية وقوية النمو خالية من الأمراض والحشرات حتى يمكن زراعتها في المكان المستديم بحيث تنمو نموا" قويا" وتعطي حاصلا" ذو نوعية ومواصفات جيدة الا ان في بعض الاحيان يصعب التوصل الى هذا الهدف بسبب وجود عوامل كثيرة </a:t>
            </a:r>
            <a:r>
              <a:rPr lang="ar-IQ" sz="4000" dirty="0" err="1"/>
              <a:t>تؤثرعلى</a:t>
            </a:r>
            <a:r>
              <a:rPr lang="ar-IQ" sz="4000" dirty="0"/>
              <a:t> نمو الشتلات وتصيبها ببعض الأضرار الميكانيكية او اصابتها ببعض الأمراض التي تؤدي الى ضعف في نموها وعدم صلاحيتها للغرس او </a:t>
            </a:r>
            <a:r>
              <a:rPr lang="ar-IQ" sz="4000" dirty="0" smtClean="0"/>
              <a:t>البيع .</a:t>
            </a:r>
            <a:endParaRPr lang="en-US" sz="4000" dirty="0"/>
          </a:p>
        </p:txBody>
      </p:sp>
    </p:spTree>
    <p:extLst>
      <p:ext uri="{BB962C8B-B14F-4D97-AF65-F5344CB8AC3E}">
        <p14:creationId xmlns:p14="http://schemas.microsoft.com/office/powerpoint/2010/main" val="400199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624736"/>
          </a:xfrm>
        </p:spPr>
        <p:txBody>
          <a:bodyPr>
            <a:noAutofit/>
          </a:bodyPr>
          <a:lstStyle/>
          <a:p>
            <a:pPr algn="r" rtl="1"/>
            <a:r>
              <a:rPr lang="ar-IQ" sz="3200" dirty="0">
                <a:solidFill>
                  <a:srgbClr val="7030A0"/>
                </a:solidFill>
              </a:rPr>
              <a:t>ويمكن تقسيم هذه العوامل الى نوعين :</a:t>
            </a:r>
            <a:r>
              <a:rPr lang="en-US" sz="3200" dirty="0"/>
              <a:t/>
            </a:r>
            <a:br>
              <a:rPr lang="en-US" sz="3200" dirty="0"/>
            </a:br>
            <a:r>
              <a:rPr lang="ar-IQ" sz="3200" dirty="0">
                <a:solidFill>
                  <a:srgbClr val="7030A0"/>
                </a:solidFill>
              </a:rPr>
              <a:t>1 – مسببات خارجية </a:t>
            </a:r>
            <a:r>
              <a:rPr lang="ar-IQ" sz="3200" dirty="0" err="1">
                <a:solidFill>
                  <a:srgbClr val="7030A0"/>
                </a:solidFill>
              </a:rPr>
              <a:t>وغيرمرضية</a:t>
            </a:r>
            <a:r>
              <a:rPr lang="ar-IQ" sz="3200" dirty="0">
                <a:solidFill>
                  <a:srgbClr val="7030A0"/>
                </a:solidFill>
              </a:rPr>
              <a:t> </a:t>
            </a:r>
            <a:r>
              <a:rPr lang="en-US" sz="3200" dirty="0"/>
              <a:t/>
            </a:r>
            <a:br>
              <a:rPr lang="en-US" sz="3200" dirty="0"/>
            </a:br>
            <a:r>
              <a:rPr lang="ar-IQ" sz="2800" dirty="0"/>
              <a:t>ومن اهم هذه المسببات هي سقوط الأمطار الغزيرة  , الحالوب , سقوط الثلوج , الرياح الشديدة , </a:t>
            </a:r>
            <a:r>
              <a:rPr lang="ar-IQ" sz="2800" dirty="0" err="1"/>
              <a:t>الأنجمادات</a:t>
            </a:r>
            <a:r>
              <a:rPr lang="ar-IQ" sz="2800" dirty="0"/>
              <a:t> الربيعية , الغازات والأتربة والحيوانات .</a:t>
            </a:r>
            <a:r>
              <a:rPr lang="en-US" sz="2800" dirty="0"/>
              <a:t/>
            </a:r>
            <a:br>
              <a:rPr lang="en-US" sz="2800" dirty="0"/>
            </a:br>
            <a:r>
              <a:rPr lang="ar-IQ" sz="3200" dirty="0">
                <a:solidFill>
                  <a:srgbClr val="7030A0"/>
                </a:solidFill>
              </a:rPr>
              <a:t>2 – مسببات طفيلية :</a:t>
            </a:r>
            <a:r>
              <a:rPr lang="en-US" sz="3200" dirty="0"/>
              <a:t/>
            </a:r>
            <a:br>
              <a:rPr lang="en-US" sz="3200" dirty="0"/>
            </a:br>
            <a:r>
              <a:rPr lang="ar-IQ" sz="3200" dirty="0">
                <a:solidFill>
                  <a:schemeClr val="accent6">
                    <a:lumMod val="75000"/>
                  </a:schemeClr>
                </a:solidFill>
              </a:rPr>
              <a:t>أ – </a:t>
            </a:r>
            <a:r>
              <a:rPr lang="ar-IQ" sz="3200" dirty="0" smtClean="0">
                <a:solidFill>
                  <a:schemeClr val="accent6">
                    <a:lumMod val="75000"/>
                  </a:schemeClr>
                </a:solidFill>
              </a:rPr>
              <a:t>الفطريات :</a:t>
            </a:r>
            <a:r>
              <a:rPr lang="ar-IQ" sz="3200" dirty="0" smtClean="0"/>
              <a:t/>
            </a:r>
            <a:br>
              <a:rPr lang="ar-IQ" sz="3200" dirty="0" smtClean="0"/>
            </a:br>
            <a:r>
              <a:rPr lang="ar-IQ" sz="2800" dirty="0" smtClean="0"/>
              <a:t> </a:t>
            </a:r>
            <a:r>
              <a:rPr lang="ar-IQ" sz="2800" dirty="0"/>
              <a:t>وتسبب الامراض الفطرية ومنها المرض البياض الدقيقي ومرض جرب التفاح والكمثرى ومرض تثقيب الأوراق الخوخ ومرض سقوط الأوراق . </a:t>
            </a:r>
            <a:r>
              <a:rPr lang="en-US" sz="2800" dirty="0"/>
              <a:t/>
            </a:r>
            <a:br>
              <a:rPr lang="en-US" sz="2800" dirty="0"/>
            </a:br>
            <a:r>
              <a:rPr lang="ar-IQ" sz="3200" dirty="0">
                <a:solidFill>
                  <a:schemeClr val="accent6">
                    <a:lumMod val="75000"/>
                  </a:schemeClr>
                </a:solidFill>
              </a:rPr>
              <a:t>ب – البكتريا </a:t>
            </a:r>
            <a:r>
              <a:rPr lang="ar-IQ" sz="3200" dirty="0" smtClean="0">
                <a:solidFill>
                  <a:schemeClr val="accent6">
                    <a:lumMod val="75000"/>
                  </a:schemeClr>
                </a:solidFill>
              </a:rPr>
              <a:t>:</a:t>
            </a:r>
            <a:r>
              <a:rPr lang="ar-IQ" sz="3200" dirty="0" smtClean="0"/>
              <a:t/>
            </a:r>
            <a:br>
              <a:rPr lang="ar-IQ" sz="3200" dirty="0" smtClean="0"/>
            </a:br>
            <a:r>
              <a:rPr lang="ar-IQ" sz="2800" dirty="0" smtClean="0"/>
              <a:t> </a:t>
            </a:r>
            <a:r>
              <a:rPr lang="ar-IQ" sz="2800" dirty="0"/>
              <a:t>وتسبب  الأمراض البكتيرية ومنها : مرض التدرن التاجي </a:t>
            </a:r>
            <a:r>
              <a:rPr lang="en-US" sz="3200" dirty="0"/>
              <a:t/>
            </a:r>
            <a:br>
              <a:rPr lang="en-US" sz="3200" dirty="0"/>
            </a:br>
            <a:r>
              <a:rPr lang="ar-IQ" sz="3200" dirty="0">
                <a:solidFill>
                  <a:schemeClr val="accent6">
                    <a:lumMod val="75000"/>
                  </a:schemeClr>
                </a:solidFill>
              </a:rPr>
              <a:t>ج – الحشرات </a:t>
            </a:r>
            <a:r>
              <a:rPr lang="ar-IQ" sz="3200" dirty="0" smtClean="0">
                <a:solidFill>
                  <a:schemeClr val="accent6">
                    <a:lumMod val="75000"/>
                  </a:schemeClr>
                </a:solidFill>
              </a:rPr>
              <a:t>:</a:t>
            </a:r>
            <a:r>
              <a:rPr lang="ar-IQ" sz="3200" dirty="0" smtClean="0"/>
              <a:t/>
            </a:r>
            <a:br>
              <a:rPr lang="ar-IQ" sz="3200" dirty="0" smtClean="0"/>
            </a:br>
            <a:r>
              <a:rPr lang="ar-IQ" sz="3200" dirty="0" smtClean="0"/>
              <a:t> </a:t>
            </a:r>
            <a:r>
              <a:rPr lang="ar-IQ" sz="2800" dirty="0"/>
              <a:t>توجد انواع كثيرة منها يؤثر على الاوراق والثمار وعلى الجذور ومن اهم هذه الحشرات حفارات السيقان والحشرات القشرية</a:t>
            </a:r>
            <a:endParaRPr lang="en-US" sz="2800" dirty="0"/>
          </a:p>
        </p:txBody>
      </p:sp>
    </p:spTree>
    <p:extLst>
      <p:ext uri="{BB962C8B-B14F-4D97-AF65-F5344CB8AC3E}">
        <p14:creationId xmlns:p14="http://schemas.microsoft.com/office/powerpoint/2010/main" val="3885328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53</Words>
  <Application>Microsoft Office PowerPoint</Application>
  <PresentationFormat>عرض على الشاشة (3:4)‏</PresentationFormat>
  <Paragraphs>14</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الدرس العملي الثامن  د. عبدالكاظم ناصر صالح</vt:lpstr>
      <vt:lpstr> اولا : عزق ارض المشتل : يجب الاعتناء بتنظيف أرض المشتل من الحشاش والادغال وكذلك تفكيك التربة لزيادة التهوية فيها وذلك باجراء عملية العزق وهي عبارة عن عملية قلب التربة وتفكيكها حيث تستعمل المحاريث والعازقات المكانيكية في المساحات الكبيرة كما يجب ان تكون الآلآت المستعمالة  في العزق صغيرة الحجم ذات عرض مناسب يسمح لها بالمرور بين الخطوط  دون التاثير على النباتات المزروعة .  </vt:lpstr>
      <vt:lpstr>ثانيا: ري المشاتل : تحتاج الشتلات المزروعة في المشتل الى الرطوبة الكافية في التربة منذ زراعة البذور الى حين قلعها من المشتل ونقلها الى المكان الدائم لذا يجب توفر الرطوبة المناسبة لنمو الشتلات في مراحلها الختلفة وعلى طول فصول السنة . توجد طرق عديدة لري الشتلات وتعتمد هذه الطرق على نوع النباتات المزروعة والمناخ و التربة المتوفرة في تلك المنطقة والناحية لاقتصادية للمشتل لان بعض طرق الري مكلفة وتحتاج الى مبالغ كبيرة لانشاء أجهزة الري المختلفة التي تعتمد في انشائها على المردود لاقتصادي لها وامكانية تغطية نفقات انشائها عن طريق زيادة انتاجية المساحة المعينة وتحسين نوعية الشتلات المنتجة </vt:lpstr>
      <vt:lpstr>1- طريقة لاحواض بالنسبة للسناديل ولاكياس البلاستيكية : توضع السنادين والاكياس البلاستيكية المزروعة فيها النباتات في احواض من البلاستك تحتوي على طبقة من الرمل الخشن يتروح سمكها ما بين 3-2 سم تروى بواسطة انابيب مثقبة ويقطع عنها ماء الري عندما يغطى الماء طبقة الرمال . تستطيع النباتات الحصول على رطوبة من خلال الفتحات الموجودة في اسفل السنادين او الاكياس وتعاد عملية الري عندما يجف الرمل الموجود تحت السنادين . من فوائد هذه الطريقة الاستفادة من ماء الري ومن عيوبها هو ارتفاع تكاليف انشاء هذه الاحواض  2- الرشاشات الثابتة :  تساعد على تنظيم رش المياه ولكنها حساسة عند هبوب الرياح حيث ان الرش يتأثر عند هبوب الرياح وتستخدم في المشاتل ذات المساحات الصغيرة التي تكون فيها كميات مياه الري قليلة .   </vt:lpstr>
      <vt:lpstr>  3- الري بالتنقيط : تستعمل الانابيب البلاستيكية في نقل الماء الى خطوط الزراعة والسنادين من فوائد هذة الطريقة لاقتصاد في مياه الري وامكانية مزج السماد السائل مع مياه الري ولكن هذه الطريقة لها عيوبها منها انسداد الفتحات التي تحتاج الى مراقبة دائمية عند ري الشتلات       اما طرق ري المشاتل في العراق فهي : 1: ري السنادين والصناديق الخشبية برشاشات الري  اليدوية أو بواسطة الانابيب المطاطية .  2: الاحواض وتستعمل في ري مشاتل الزينة التي تزرع فيها الاقلام والشتلات التي تزرع على خطوط في الواح  3: الري داخل المروز وتستعمل هذه الطريقة في ري شتلات الفاكهة التي تزرع على مروز وفي مساحات كبيرة ومن عيوب هذه الطريقة هو قلة  نسبة الاستفادة من مياه الري وصعوبة عزق التربة ميكانيكيا”</vt:lpstr>
      <vt:lpstr> ثالثا : التسميد :   ان ارض المشتل تستعمل لزراعة النباتات لسنين طويلة متتالية لذا ينبغي ان تحافظ التربة على خصوبتها الانتاج شتلات قوية جيدة النمو وألا ضعف نموالنباتات لذا يجب اضافة الاسمدة الكيمياوية والعضوية  انواع الاسمدة المستعملة في تسميد نباتات المشتل : 1: الاسمدة الكيمياوية وتشمل : أ :  الاسمدة النتروجينية  ب : الاسمدة الفوسفاتية  ت: الاسمدة البوتاسية                          ث : الاسمدة الحاوية على المغنيسيوم  2: الاسمدة العضوية  : ومن اهم فوائد الاسمدة العضوية   1 : تشجيع نمو الكائنات الحية الدقيقة التي تعمل على تحلل المادة العضوية الي العناصر الغذائية التي يستفاد منها النبات  2 : تحسين حالة التربة وتساعد على عدم انكباسها  وسرعة نفوذ الهواء والماء  فيها  3: زيادة خصوبة التربة وخاصة الترب الخفيفة  تضاف الاسمدة العضوية في الشتاء وذلك الاعطاء الفرصة الكافية لتحلل الاسمدة وتحديد العناصر الغذائية الضرورية في فصل الربيع وفي بداية النمو حيث تستغرق هذه الاسمدة وقتا طويلا حتى يتم تحللها والاستفادة منها وتتراوح هذه المدة بين 3-4 اشهر وقد تستعمل الاسمدة الخضراء كمادة عضوية في التربة وذلك بزراعة محصول ثم قلبة في التربة وهو أخضر وتستعمل لذلك بعض المحاصيل كالبرسيم والنباتات البقولية  . </vt:lpstr>
      <vt:lpstr>  رابعا : مكافحة الادغال  تعتبر عملية مكافحة الادغال من العمليات الزراعية الهامة  في المشاتل لانها تعمل على ازالة الادغال الضارة النامية في الحقل والتي تودي بدورها الى اضعاف النباتات المزروعة والحد من نموها وقد تؤدي احانا" الى موتها علاوة على ذلك فأن كثير من الأدغال تعمل على نقل الأمراض والحشرات ومن المواد المستعملة في مكافحة الأدغال هي مركبات الكلورات والتي منها كلوريد الصوديوم .  </vt:lpstr>
      <vt:lpstr>خامسا" : مكافحة أمراض والحشرات :  ان الهدف من اجراء العمليات الزراعية هو الحصول على نباتات جيدة النوعية وقوية النمو خالية من الأمراض والحشرات حتى يمكن زراعتها في المكان المستديم بحيث تنمو نموا" قويا" وتعطي حاصلا" ذو نوعية ومواصفات جيدة الا ان في بعض الاحيان يصعب التوصل الى هذا الهدف بسبب وجود عوامل كثيرة تؤثرعلى نمو الشتلات وتصيبها ببعض الأضرار الميكانيكية او اصابتها ببعض الأمراض التي تؤدي الى ضعف في نموها وعدم صلاحيتها للغرس او البيع .</vt:lpstr>
      <vt:lpstr>ويمكن تقسيم هذه العوامل الى نوعين : 1 – مسببات خارجية وغيرمرضية  ومن اهم هذه المسببات هي سقوط الأمطار الغزيرة  , الحالوب , سقوط الثلوج , الرياح الشديدة , الأنجمادات الربيعية , الغازات والأتربة والحيوانات . 2 – مسببات طفيلية : أ – الفطريات :  وتسبب الامراض الفطرية ومنها المرض البياض الدقيقي ومرض جرب التفاح والكمثرى ومرض تثقيب الأوراق الخوخ ومرض سقوط الأوراق .  ب – البكتريا :  وتسبب  الأمراض البكتيرية ومنها : مرض التدرن التاجي  ج – الحشرات :  توجد انواع كثيرة منها يؤثر على الاوراق والثمار وعلى الجذور ومن اهم هذه الحشرات حفارات السيقان والحشرات القشرية</vt:lpstr>
      <vt:lpstr>سادسا"  : العناية بالشتلات : 1 – تقليم الشتلات في المشتل : اذا كانت الشتلات نامية بصورة مستقيمة وذات براعم جيدة النمو وليس لها فرع جانبي تترك دون اجراء اي تقليم عليها الا ان هذه الصفات لا تتوفر في جميع الشتلات الموجودة في المشتل حيث ان معظمها  لا تنمو بصورة مستقيمة بل كثيرا" ما تكون هذه الشتلات فروعا" جانبية لذلك يجب ان تقلم هذه الشتلات الى ارتفاع 60 سم وتزال جميع الفروع الجانبية ستساعد هذه العملية على تشجيع الشتلة على تكوين براعم قوية النمو .  </vt:lpstr>
      <vt:lpstr>2 – قلع الشتلات واعدادها للبيع : تقلع الشتلات اما عارية الجذور كما في شتلات الفاكهة المتساقطة الاوراق او بكتلة من الطين حول جذورها كما في حالة الفاكهة المستديمة مع تقليل مجموعها الخضري وذلك لكي يحدث توازن مائي بين عملية النتح التي تحدث في الأوراق مع عملية الأمتصاص الى تحدث بالجذور وعادة تلف الطينة بليف النخيل وتوضع الشتله داخل اصص ذات حجم مناسب . 3 – تصنيف الشتلات : تعزل الشتلات القوية النمو والخالية من الأمراض والحشرات وتعد للبيع بينما تتلف الشتلات المصابة ويجب كتابة الأصناف والأنواع  على القطع من الورق او المقوى وتثبت هذه القطع على الحزم التي تسوق الى المزارعين وذلك للتأكد من انواع الشتلات واصنافها خوفا" من حدوث اي خطأ قد يؤدي الى بيع اصناف مختلفة تسيء الى سمعة المشاتل ومستقبله .     </vt:lpstr>
      <vt:lpstr>شكرا” لحسن أصغائكم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العملي الثامن</dc:title>
  <dc:creator>DR.Ahmed Saker 2o1O</dc:creator>
  <cp:lastModifiedBy>DR.Ahmed Saker 2o1O</cp:lastModifiedBy>
  <cp:revision>8</cp:revision>
  <dcterms:created xsi:type="dcterms:W3CDTF">2021-07-06T15:30:05Z</dcterms:created>
  <dcterms:modified xsi:type="dcterms:W3CDTF">2022-05-06T15:15:00Z</dcterms:modified>
</cp:coreProperties>
</file>